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7"/>
  </p:notesMasterIdLst>
  <p:sldIdLst>
    <p:sldId id="256" r:id="rId2"/>
    <p:sldId id="258" r:id="rId3"/>
    <p:sldId id="260" r:id="rId4"/>
    <p:sldId id="261" r:id="rId5"/>
    <p:sldId id="262" r:id="rId6"/>
    <p:sldId id="263" r:id="rId7"/>
    <p:sldId id="264" r:id="rId8"/>
    <p:sldId id="265" r:id="rId9"/>
    <p:sldId id="268" r:id="rId10"/>
    <p:sldId id="266" r:id="rId11"/>
    <p:sldId id="267" r:id="rId12"/>
    <p:sldId id="269" r:id="rId13"/>
    <p:sldId id="270" r:id="rId14"/>
    <p:sldId id="271" r:id="rId15"/>
    <p:sldId id="272"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49" autoAdjust="0"/>
  </p:normalViewPr>
  <p:slideViewPr>
    <p:cSldViewPr>
      <p:cViewPr varScale="1">
        <p:scale>
          <a:sx n="90" d="100"/>
          <a:sy n="90" d="100"/>
        </p:scale>
        <p:origin x="-510" y="-114"/>
      </p:cViewPr>
      <p:guideLst>
        <p:guide orient="horz" pos="2160"/>
        <p:guide pos="2880"/>
      </p:guideLst>
    </p:cSldViewPr>
  </p:slideViewPr>
  <p:outlineViewPr>
    <p:cViewPr>
      <p:scale>
        <a:sx n="33" d="100"/>
        <a:sy n="33" d="100"/>
      </p:scale>
      <p:origin x="3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E04E17-965E-4FF7-A32E-1D683CBABDAA}" type="datetimeFigureOut">
              <a:rPr lang="ru-RU" smtClean="0"/>
              <a:pPr/>
              <a:t>19.02.2020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DE1BE3-7590-495F-B23F-0162D53A78AA}"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5DE1BE3-7590-495F-B23F-0162D53A78AA}" type="slidenum">
              <a:rPr lang="ru-RU" smtClean="0"/>
              <a:pPr/>
              <a:t>7</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5DE1BE3-7590-495F-B23F-0162D53A78AA}" type="slidenum">
              <a:rPr lang="ru-RU" smtClean="0"/>
              <a:pPr/>
              <a:t>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B106E36-FD25-4E2D-B0AA-010F637433A0}" type="datetimeFigureOut">
              <a:rPr lang="ru-RU" smtClean="0"/>
              <a:pPr/>
              <a:t>19.02.2020</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B106E36-FD25-4E2D-B0AA-010F637433A0}" type="datetimeFigureOut">
              <a:rPr lang="ru-RU" smtClean="0"/>
              <a:pPr/>
              <a:t>19.02.2020</a:t>
            </a:fld>
            <a:endParaRPr lang="ru-RU"/>
          </a:p>
        </p:txBody>
      </p:sp>
      <p:sp>
        <p:nvSpPr>
          <p:cNvPr id="27" name="Номер слайда 26"/>
          <p:cNvSpPr>
            <a:spLocks noGrp="1"/>
          </p:cNvSpPr>
          <p:nvPr>
            <p:ph type="sldNum" sz="quarter" idx="11"/>
          </p:nvPr>
        </p:nvSpPr>
        <p:spPr/>
        <p:txBody>
          <a:bodyPr rtlCol="0"/>
          <a:lstStyle/>
          <a:p>
            <a:fld id="{725C68B6-61C2-468F-89AB-4B9F7531AA6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B106E36-FD25-4E2D-B0AA-010F637433A0}" type="datetimeFigureOut">
              <a:rPr lang="ru-RU" smtClean="0"/>
              <a:pPr/>
              <a:t>19.02.2020</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19.02.2020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8000">
              <a:schemeClr val="accent6">
                <a:lumMod val="20000"/>
                <a:lumOff val="80000"/>
              </a:schemeClr>
            </a:gs>
            <a:gs pos="0">
              <a:schemeClr val="accent2">
                <a:lumMod val="20000"/>
                <a:lumOff val="80000"/>
              </a:schemeClr>
            </a:gs>
            <a:gs pos="53000">
              <a:srgbClr val="D4DEFF"/>
            </a:gs>
            <a:gs pos="83000">
              <a:srgbClr val="D4DEFF"/>
            </a:gs>
            <a:gs pos="100000">
              <a:srgbClr val="96AB94"/>
            </a:gs>
          </a:gsLst>
          <a:lin ang="2700000" scaled="1"/>
          <a:tileRect/>
        </a:gradFill>
        <a:effectLst/>
      </p:bgPr>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B106E36-FD25-4E2D-B0AA-010F637433A0}" type="datetimeFigureOut">
              <a:rPr lang="ru-RU" smtClean="0"/>
              <a:pPr/>
              <a:t>19.02.2020</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908721"/>
            <a:ext cx="7772400" cy="2448271"/>
          </a:xfrm>
        </p:spPr>
        <p:txBody>
          <a:bodyPr>
            <a:noAutofit/>
          </a:bodyPr>
          <a:lstStyle/>
          <a:p>
            <a:pPr algn="ctr"/>
            <a:r>
              <a:rPr lang="ru-RU" b="1" i="1" dirty="0" smtClean="0">
                <a:solidFill>
                  <a:schemeClr val="accent5">
                    <a:lumMod val="50000"/>
                  </a:schemeClr>
                </a:solidFill>
              </a:rPr>
              <a:t> </a:t>
            </a:r>
            <a:br>
              <a:rPr lang="ru-RU" b="1" i="1" dirty="0" smtClean="0">
                <a:solidFill>
                  <a:schemeClr val="accent5">
                    <a:lumMod val="50000"/>
                  </a:schemeClr>
                </a:solidFill>
              </a:rPr>
            </a:br>
            <a:r>
              <a:rPr lang="ru-RU" b="1" i="1" dirty="0" smtClean="0">
                <a:solidFill>
                  <a:schemeClr val="accent5">
                    <a:lumMod val="50000"/>
                  </a:schemeClr>
                </a:solidFill>
              </a:rPr>
              <a:t/>
            </a:r>
            <a:br>
              <a:rPr lang="ru-RU" b="1" i="1" dirty="0" smtClean="0">
                <a:solidFill>
                  <a:schemeClr val="accent5">
                    <a:lumMod val="50000"/>
                  </a:schemeClr>
                </a:solidFill>
              </a:rPr>
            </a:br>
            <a:r>
              <a:rPr lang="ru-RU" i="1" dirty="0" smtClean="0">
                <a:solidFill>
                  <a:schemeClr val="accent5">
                    <a:lumMod val="50000"/>
                  </a:schemeClr>
                </a:solidFill>
              </a:rPr>
              <a:t/>
            </a:r>
            <a:br>
              <a:rPr lang="ru-RU" i="1" dirty="0" smtClean="0">
                <a:solidFill>
                  <a:schemeClr val="accent5">
                    <a:lumMod val="50000"/>
                  </a:schemeClr>
                </a:solidFill>
              </a:rPr>
            </a:br>
            <a:r>
              <a:rPr lang="ru-RU" b="1" i="1" dirty="0" smtClean="0">
                <a:solidFill>
                  <a:schemeClr val="accent2">
                    <a:lumMod val="20000"/>
                    <a:lumOff val="80000"/>
                  </a:schemeClr>
                </a:solidFill>
                <a:cs typeface="Aparajita" pitchFamily="34" charset="0"/>
              </a:rPr>
              <a:t>Открытый </a:t>
            </a:r>
            <a:br>
              <a:rPr lang="ru-RU" b="1" i="1" dirty="0" smtClean="0">
                <a:solidFill>
                  <a:schemeClr val="accent2">
                    <a:lumMod val="20000"/>
                    <a:lumOff val="80000"/>
                  </a:schemeClr>
                </a:solidFill>
                <a:cs typeface="Aparajita" pitchFamily="34" charset="0"/>
              </a:rPr>
            </a:br>
            <a:r>
              <a:rPr lang="ru-RU" b="1" i="1" dirty="0" smtClean="0">
                <a:solidFill>
                  <a:schemeClr val="accent2">
                    <a:lumMod val="20000"/>
                    <a:lumOff val="80000"/>
                  </a:schemeClr>
                </a:solidFill>
                <a:cs typeface="Aparajita" pitchFamily="34" charset="0"/>
              </a:rPr>
              <a:t>фестиваль-конкурс </a:t>
            </a:r>
            <a:br>
              <a:rPr lang="ru-RU" b="1" i="1" dirty="0" smtClean="0">
                <a:solidFill>
                  <a:schemeClr val="accent2">
                    <a:lumMod val="20000"/>
                    <a:lumOff val="80000"/>
                  </a:schemeClr>
                </a:solidFill>
                <a:cs typeface="Aparajita" pitchFamily="34" charset="0"/>
              </a:rPr>
            </a:br>
            <a:r>
              <a:rPr lang="ru-RU" b="1" i="1" dirty="0" smtClean="0">
                <a:solidFill>
                  <a:schemeClr val="accent2">
                    <a:lumMod val="20000"/>
                    <a:lumOff val="80000"/>
                  </a:schemeClr>
                </a:solidFill>
                <a:cs typeface="Aparajita" pitchFamily="34" charset="0"/>
              </a:rPr>
              <a:t>малых театральных форм</a:t>
            </a:r>
            <a:br>
              <a:rPr lang="ru-RU" b="1" i="1" dirty="0" smtClean="0">
                <a:solidFill>
                  <a:schemeClr val="accent2">
                    <a:lumMod val="20000"/>
                    <a:lumOff val="80000"/>
                  </a:schemeClr>
                </a:solidFill>
                <a:cs typeface="Aparajita" pitchFamily="34" charset="0"/>
              </a:rPr>
            </a:br>
            <a:r>
              <a:rPr lang="ru-RU" b="1" i="1" dirty="0" smtClean="0">
                <a:solidFill>
                  <a:schemeClr val="accent2">
                    <a:lumMod val="20000"/>
                    <a:lumOff val="80000"/>
                  </a:schemeClr>
                </a:solidFill>
                <a:cs typeface="Aparajita" pitchFamily="34" charset="0"/>
              </a:rPr>
              <a:t> «Интонации моря» </a:t>
            </a:r>
            <a:endParaRPr lang="ru-RU" b="1" i="1" dirty="0">
              <a:solidFill>
                <a:schemeClr val="accent2">
                  <a:lumMod val="20000"/>
                  <a:lumOff val="80000"/>
                </a:schemeClr>
              </a:solidFill>
              <a:cs typeface="Aparajita" pitchFamily="34" charset="0"/>
            </a:endParaRPr>
          </a:p>
        </p:txBody>
      </p:sp>
      <p:sp>
        <p:nvSpPr>
          <p:cNvPr id="3" name="Подзаголовок 2"/>
          <p:cNvSpPr>
            <a:spLocks noGrp="1"/>
          </p:cNvSpPr>
          <p:nvPr>
            <p:ph type="subTitle" idx="1"/>
          </p:nvPr>
        </p:nvSpPr>
        <p:spPr>
          <a:xfrm>
            <a:off x="1371600" y="4293096"/>
            <a:ext cx="6400800" cy="1656184"/>
          </a:xfrm>
        </p:spPr>
        <p:txBody>
          <a:bodyPr>
            <a:normAutofit fontScale="92500" lnSpcReduction="10000"/>
          </a:bodyPr>
          <a:lstStyle/>
          <a:p>
            <a:pPr algn="ctr"/>
            <a:r>
              <a:rPr lang="ru-RU" sz="2600" b="1" dirty="0" smtClean="0">
                <a:solidFill>
                  <a:schemeClr val="accent2">
                    <a:lumMod val="50000"/>
                  </a:schemeClr>
                </a:solidFill>
                <a:cs typeface="Aharoni" pitchFamily="2" charset="-79"/>
              </a:rPr>
              <a:t>«Дом культуры. Новый формат»</a:t>
            </a:r>
          </a:p>
          <a:p>
            <a:endParaRPr lang="ru-RU" sz="2400" b="1" dirty="0" smtClean="0">
              <a:solidFill>
                <a:schemeClr val="accent2">
                  <a:lumMod val="75000"/>
                </a:schemeClr>
              </a:solidFill>
              <a:cs typeface="Aharoni" pitchFamily="2" charset="-79"/>
            </a:endParaRPr>
          </a:p>
          <a:p>
            <a:pPr algn="ctr"/>
            <a:r>
              <a:rPr lang="ru-RU" sz="1900" dirty="0" smtClean="0">
                <a:solidFill>
                  <a:schemeClr val="tx1"/>
                </a:solidFill>
                <a:cs typeface="Aharoni" pitchFamily="2" charset="-79"/>
              </a:rPr>
              <a:t>Проект Муниципального бюджетного учреждения </a:t>
            </a:r>
          </a:p>
          <a:p>
            <a:pPr algn="ctr"/>
            <a:r>
              <a:rPr lang="ru-RU" sz="1900" dirty="0" smtClean="0">
                <a:solidFill>
                  <a:schemeClr val="tx1"/>
                </a:solidFill>
                <a:cs typeface="Aharoni" pitchFamily="2" charset="-79"/>
              </a:rPr>
              <a:t>«Городской центр национальных культур» </a:t>
            </a:r>
          </a:p>
          <a:p>
            <a:pPr algn="ctr"/>
            <a:r>
              <a:rPr lang="ru-RU" sz="1900" dirty="0" smtClean="0">
                <a:solidFill>
                  <a:schemeClr val="tx1"/>
                </a:solidFill>
                <a:cs typeface="Aharoni" pitchFamily="2" charset="-79"/>
              </a:rPr>
              <a:t>Муниципального образования  город Новороссийск</a:t>
            </a:r>
            <a:endParaRPr lang="ru-RU" sz="1900" dirty="0">
              <a:solidFill>
                <a:schemeClr val="tx1"/>
              </a:solidFill>
              <a:cs typeface="Aharoni" pitchFamily="2" charset="-79"/>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08720"/>
            <a:ext cx="8229600" cy="1656184"/>
          </a:xfrm>
        </p:spPr>
        <p:txBody>
          <a:bodyPr>
            <a:noAutofit/>
          </a:bodyPr>
          <a:lstStyle/>
          <a:p>
            <a:pPr algn="ctr"/>
            <a:r>
              <a:rPr lang="ru-RU" sz="2400" b="1" i="1" dirty="0" smtClean="0">
                <a:solidFill>
                  <a:schemeClr val="accent2">
                    <a:lumMod val="75000"/>
                  </a:schemeClr>
                </a:solidFill>
                <a:latin typeface="Calibri" pitchFamily="34" charset="0"/>
              </a:rPr>
              <a:t>Идея проведения первого открытого Новороссийского фестиваля-конкурса малых театральных форм «Интонации моря»  родилась в </a:t>
            </a:r>
            <a:br>
              <a:rPr lang="ru-RU" sz="2400" b="1" i="1" dirty="0" smtClean="0">
                <a:solidFill>
                  <a:schemeClr val="accent2">
                    <a:lumMod val="75000"/>
                  </a:schemeClr>
                </a:solidFill>
                <a:latin typeface="Calibri" pitchFamily="34" charset="0"/>
              </a:rPr>
            </a:br>
            <a:r>
              <a:rPr lang="ru-RU" sz="2400" b="1" i="1" dirty="0" smtClean="0">
                <a:solidFill>
                  <a:schemeClr val="accent2">
                    <a:lumMod val="75000"/>
                  </a:schemeClr>
                </a:solidFill>
                <a:latin typeface="Calibri" pitchFamily="34" charset="0"/>
              </a:rPr>
              <a:t>стенах городского  центра национальных культур,</a:t>
            </a:r>
            <a:br>
              <a:rPr lang="ru-RU" sz="2400" b="1" i="1" dirty="0" smtClean="0">
                <a:solidFill>
                  <a:schemeClr val="accent2">
                    <a:lumMod val="75000"/>
                  </a:schemeClr>
                </a:solidFill>
                <a:latin typeface="Calibri" pitchFamily="34" charset="0"/>
              </a:rPr>
            </a:br>
            <a:r>
              <a:rPr lang="ru-RU" sz="2400" b="1" i="1" dirty="0" smtClean="0">
                <a:solidFill>
                  <a:schemeClr val="accent2">
                    <a:lumMod val="75000"/>
                  </a:schemeClr>
                </a:solidFill>
                <a:latin typeface="Calibri" pitchFamily="34" charset="0"/>
              </a:rPr>
              <a:t> в 2019 году. </a:t>
            </a:r>
            <a:r>
              <a:rPr lang="ru-RU" sz="2400" b="1" i="1" dirty="0" smtClean="0">
                <a:solidFill>
                  <a:schemeClr val="accent2">
                    <a:lumMod val="75000"/>
                  </a:schemeClr>
                </a:solidFill>
              </a:rPr>
              <a:t/>
            </a:r>
            <a:br>
              <a:rPr lang="ru-RU" sz="2400" b="1" i="1" dirty="0" smtClean="0">
                <a:solidFill>
                  <a:schemeClr val="accent2">
                    <a:lumMod val="75000"/>
                  </a:schemeClr>
                </a:solidFill>
              </a:rPr>
            </a:br>
            <a:endParaRPr lang="ru-RU" sz="2400" b="1" i="1" dirty="0">
              <a:solidFill>
                <a:schemeClr val="accent2">
                  <a:lumMod val="75000"/>
                </a:schemeClr>
              </a:solidFill>
            </a:endParaRPr>
          </a:p>
        </p:txBody>
      </p:sp>
      <p:pic>
        <p:nvPicPr>
          <p:cNvPr id="5" name="Содержимое 4" descr="Интонации МОРЯ.jpg"/>
          <p:cNvPicPr>
            <a:picLocks noGrp="1" noChangeAspect="1"/>
          </p:cNvPicPr>
          <p:nvPr>
            <p:ph idx="1"/>
          </p:nvPr>
        </p:nvPicPr>
        <p:blipFill>
          <a:blip r:embed="rId2" cstate="print"/>
          <a:stretch>
            <a:fillRect/>
          </a:stretch>
        </p:blipFill>
        <p:spPr>
          <a:xfrm>
            <a:off x="2555776" y="2564904"/>
            <a:ext cx="3962375" cy="3962375"/>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2800" b="1" i="1" dirty="0" smtClean="0">
                <a:solidFill>
                  <a:schemeClr val="accent2">
                    <a:lumMod val="75000"/>
                  </a:schemeClr>
                </a:solidFill>
                <a:latin typeface="+mn-lt"/>
              </a:rPr>
              <a:t>Символом    фестиваля стала черноморская ракушка, запечатленная на прозрачном пьедестале</a:t>
            </a:r>
            <a:endParaRPr lang="ru-RU" sz="2800" i="1" dirty="0">
              <a:solidFill>
                <a:srgbClr val="006666"/>
              </a:solidFill>
              <a:latin typeface="+mn-lt"/>
            </a:endParaRPr>
          </a:p>
        </p:txBody>
      </p:sp>
      <p:pic>
        <p:nvPicPr>
          <p:cNvPr id="4" name="Содержимое 3" descr="логотип для кубка 10 на 10.tif"/>
          <p:cNvPicPr>
            <a:picLocks noGrp="1" noChangeAspect="1"/>
          </p:cNvPicPr>
          <p:nvPr>
            <p:ph idx="1"/>
          </p:nvPr>
        </p:nvPicPr>
        <p:blipFill>
          <a:blip r:embed="rId2" cstate="print"/>
          <a:stretch>
            <a:fillRect/>
          </a:stretch>
        </p:blipFill>
        <p:spPr>
          <a:xfrm>
            <a:off x="777260" y="2636913"/>
            <a:ext cx="3074660" cy="3312367"/>
          </a:xfrm>
        </p:spPr>
      </p:pic>
      <p:pic>
        <p:nvPicPr>
          <p:cNvPr id="2050" name="Picture 2" descr="F:\Фестиваль Интонации моря 2019\для проекта\ИНТОНАЦИИ МОРЯ, КУБОК..jpg"/>
          <p:cNvPicPr>
            <a:picLocks noChangeAspect="1" noChangeArrowheads="1"/>
          </p:cNvPicPr>
          <p:nvPr/>
        </p:nvPicPr>
        <p:blipFill>
          <a:blip r:embed="rId3" cstate="print"/>
          <a:srcRect/>
          <a:stretch>
            <a:fillRect/>
          </a:stretch>
        </p:blipFill>
        <p:spPr bwMode="auto">
          <a:xfrm>
            <a:off x="5397821" y="2636912"/>
            <a:ext cx="2990602" cy="3312368"/>
          </a:xfrm>
          <a:prstGeom prst="rect">
            <a:avLst/>
          </a:prstGeom>
          <a:noFill/>
        </p:spPr>
      </p:pic>
    </p:spTree>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96752"/>
            <a:ext cx="8229600" cy="2232248"/>
          </a:xfrm>
        </p:spPr>
        <p:txBody>
          <a:bodyPr>
            <a:noAutofit/>
          </a:bodyPr>
          <a:lstStyle/>
          <a:p>
            <a:pPr algn="ctr"/>
            <a:r>
              <a:rPr lang="ru-RU" sz="2000" b="1" dirty="0" smtClean="0">
                <a:solidFill>
                  <a:schemeClr val="accent2">
                    <a:lumMod val="75000"/>
                  </a:schemeClr>
                </a:solidFill>
                <a:latin typeface="+mn-lt"/>
              </a:rPr>
              <a:t>Учредителем фестиваля-конкурса «Интонации моря»  стало  Управление культуры администрации г.Новороссийска,  поддержавшее и профинансировавшее проект .  А также методический центр развития культуры, искусства и народного творчества.</a:t>
            </a:r>
            <a:r>
              <a:rPr lang="ru-RU" sz="2000" b="1" i="1" dirty="0" smtClean="0">
                <a:solidFill>
                  <a:schemeClr val="accent2">
                    <a:lumMod val="75000"/>
                  </a:schemeClr>
                </a:solidFill>
                <a:latin typeface="Calibri" pitchFamily="34" charset="0"/>
              </a:rPr>
              <a:t/>
            </a:r>
            <a:br>
              <a:rPr lang="ru-RU" sz="2000" b="1" i="1" dirty="0" smtClean="0">
                <a:solidFill>
                  <a:schemeClr val="accent2">
                    <a:lumMod val="75000"/>
                  </a:schemeClr>
                </a:solidFill>
                <a:latin typeface="Calibri" pitchFamily="34" charset="0"/>
              </a:rPr>
            </a:br>
            <a:endParaRPr lang="ru-RU" sz="2000" b="1" i="1" dirty="0">
              <a:solidFill>
                <a:schemeClr val="accent2">
                  <a:lumMod val="75000"/>
                </a:schemeClr>
              </a:solidFill>
              <a:latin typeface="Calibri" pitchFamily="34" charset="0"/>
            </a:endParaRPr>
          </a:p>
        </p:txBody>
      </p:sp>
      <p:pic>
        <p:nvPicPr>
          <p:cNvPr id="5121" name="Picture 1" descr="C:\Users\G\AppData\Local\Temp\Rar$DIa6784.2956\Управление культуры.png"/>
          <p:cNvPicPr>
            <a:picLocks noChangeAspect="1" noChangeArrowheads="1"/>
          </p:cNvPicPr>
          <p:nvPr/>
        </p:nvPicPr>
        <p:blipFill>
          <a:blip r:embed="rId2" cstate="print"/>
          <a:srcRect/>
          <a:stretch>
            <a:fillRect/>
          </a:stretch>
        </p:blipFill>
        <p:spPr bwMode="auto">
          <a:xfrm>
            <a:off x="827584" y="3422726"/>
            <a:ext cx="7128792" cy="2526554"/>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Нет описания фото."/>
          <p:cNvPicPr>
            <a:picLocks noChangeAspect="1" noChangeArrowheads="1"/>
          </p:cNvPicPr>
          <p:nvPr/>
        </p:nvPicPr>
        <p:blipFill>
          <a:blip r:embed="rId2" cstate="print"/>
          <a:srcRect/>
          <a:stretch>
            <a:fillRect/>
          </a:stretch>
        </p:blipFill>
        <p:spPr bwMode="auto">
          <a:xfrm>
            <a:off x="467544" y="3140968"/>
            <a:ext cx="7848872" cy="3115817"/>
          </a:xfrm>
          <a:prstGeom prst="rect">
            <a:avLst/>
          </a:prstGeom>
          <a:noFill/>
        </p:spPr>
      </p:pic>
      <p:pic>
        <p:nvPicPr>
          <p:cNvPr id="7" name="Picture 2" descr="C:\Users\G\Downloads\29496399_1587377268042091_6411343079990624256_o (1).jpg"/>
          <p:cNvPicPr>
            <a:picLocks noGrp="1" noChangeAspect="1" noChangeArrowheads="1"/>
          </p:cNvPicPr>
          <p:nvPr>
            <p:ph idx="1"/>
          </p:nvPr>
        </p:nvPicPr>
        <p:blipFill>
          <a:blip r:embed="rId3" cstate="print"/>
          <a:srcRect/>
          <a:stretch>
            <a:fillRect/>
          </a:stretch>
        </p:blipFill>
        <p:spPr bwMode="auto">
          <a:xfrm>
            <a:off x="6012160" y="836712"/>
            <a:ext cx="2856806" cy="3000822"/>
          </a:xfrm>
          <a:prstGeom prst="rect">
            <a:avLst/>
          </a:prstGeom>
          <a:noFill/>
        </p:spPr>
      </p:pic>
      <p:sp>
        <p:nvSpPr>
          <p:cNvPr id="8" name="Прямоугольник 7"/>
          <p:cNvSpPr/>
          <p:nvPr/>
        </p:nvSpPr>
        <p:spPr>
          <a:xfrm>
            <a:off x="395536" y="908720"/>
            <a:ext cx="5400600" cy="2031325"/>
          </a:xfrm>
          <a:prstGeom prst="rect">
            <a:avLst/>
          </a:prstGeom>
        </p:spPr>
        <p:txBody>
          <a:bodyPr wrap="square">
            <a:spAutoFit/>
          </a:bodyPr>
          <a:lstStyle/>
          <a:p>
            <a:pPr algn="ctr"/>
            <a:r>
              <a:rPr lang="ru-RU" b="1" i="1" dirty="0" smtClean="0">
                <a:solidFill>
                  <a:schemeClr val="accent2">
                    <a:lumMod val="75000"/>
                  </a:schemeClr>
                </a:solidFill>
              </a:rPr>
              <a:t>Фестиваль - конкурс </a:t>
            </a:r>
          </a:p>
          <a:p>
            <a:pPr algn="ctr"/>
            <a:r>
              <a:rPr lang="ru-RU" b="1" i="1" dirty="0" smtClean="0">
                <a:solidFill>
                  <a:schemeClr val="accent2">
                    <a:lumMod val="75000"/>
                  </a:schemeClr>
                </a:solidFill>
              </a:rPr>
              <a:t>«Интонации моря»  был поддержан Краснодарским отделением Союза театральных деятелей  России.  Жюри фестиваля  возглавил  Председатель союза, заслуженный артист Кубани  Анатолий  </a:t>
            </a:r>
            <a:r>
              <a:rPr lang="ru-RU" b="1" i="1" dirty="0" err="1" smtClean="0">
                <a:solidFill>
                  <a:schemeClr val="accent2">
                    <a:lumMod val="75000"/>
                  </a:schemeClr>
                </a:solidFill>
              </a:rPr>
              <a:t>Дробязко</a:t>
            </a:r>
            <a:r>
              <a:rPr lang="ru-RU" b="1" i="1" dirty="0" smtClean="0">
                <a:solidFill>
                  <a:schemeClr val="accent2">
                    <a:lumMod val="75000"/>
                  </a:schemeClr>
                </a:solidFill>
              </a:rPr>
              <a:t>.</a:t>
            </a:r>
            <a:endParaRPr lang="ru-RU" b="1" i="1" dirty="0">
              <a:solidFill>
                <a:schemeClr val="accent2">
                  <a:lumMod val="75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7984" y="908720"/>
            <a:ext cx="4248472" cy="3528392"/>
          </a:xfrm>
        </p:spPr>
        <p:txBody>
          <a:bodyPr>
            <a:normAutofit fontScale="90000"/>
          </a:bodyPr>
          <a:lstStyle/>
          <a:p>
            <a:pPr algn="ctr"/>
            <a:r>
              <a:rPr lang="ru-RU" sz="2400" b="1" i="1" dirty="0" smtClean="0">
                <a:solidFill>
                  <a:schemeClr val="accent2">
                    <a:lumMod val="75000"/>
                  </a:schemeClr>
                </a:solidFill>
                <a:latin typeface="Calibri" pitchFamily="34" charset="0"/>
              </a:rPr>
              <a:t>Работу фестиваля  освещали  телевидение  </a:t>
            </a:r>
            <a:br>
              <a:rPr lang="ru-RU" sz="2400" b="1" i="1" dirty="0" smtClean="0">
                <a:solidFill>
                  <a:schemeClr val="accent2">
                    <a:lumMod val="75000"/>
                  </a:schemeClr>
                </a:solidFill>
                <a:latin typeface="Calibri" pitchFamily="34" charset="0"/>
              </a:rPr>
            </a:br>
            <a:r>
              <a:rPr lang="ru-RU" sz="2400" b="1" i="1" dirty="0" smtClean="0">
                <a:solidFill>
                  <a:schemeClr val="accent2">
                    <a:lumMod val="75000"/>
                  </a:schemeClr>
                </a:solidFill>
                <a:latin typeface="Calibri" pitchFamily="34" charset="0"/>
              </a:rPr>
              <a:t>ВГТРК «Кубань»,  радио «Новая Россия», газета «Новороссийский Рабочий»,   и другие средства массовой информации. Главным  Информационным партнером проекта стало Новороссийское телевидение .</a:t>
            </a:r>
            <a:endParaRPr lang="ru-RU" sz="2400" b="1" i="1" dirty="0">
              <a:solidFill>
                <a:schemeClr val="accent2">
                  <a:lumMod val="75000"/>
                </a:schemeClr>
              </a:solidFill>
              <a:latin typeface="Calibri" pitchFamily="34" charset="0"/>
            </a:endParaRPr>
          </a:p>
        </p:txBody>
      </p:sp>
      <p:pic>
        <p:nvPicPr>
          <p:cNvPr id="4" name="Содержимое 3" descr="Новороссийское тв.jpg"/>
          <p:cNvPicPr>
            <a:picLocks noGrp="1" noChangeAspect="1"/>
          </p:cNvPicPr>
          <p:nvPr>
            <p:ph idx="1"/>
          </p:nvPr>
        </p:nvPicPr>
        <p:blipFill>
          <a:blip r:embed="rId2" cstate="print"/>
          <a:stretch>
            <a:fillRect/>
          </a:stretch>
        </p:blipFill>
        <p:spPr>
          <a:xfrm>
            <a:off x="827584" y="4653136"/>
            <a:ext cx="7546032" cy="1945521"/>
          </a:xfrm>
        </p:spPr>
      </p:pic>
      <p:pic>
        <p:nvPicPr>
          <p:cNvPr id="19459" name="Picture 3" descr="F:\Фестиваль Интонации моря 2019\Логотипы, Растяжки, Дипломы\ВГТРК КУБАНЬ.jpg"/>
          <p:cNvPicPr>
            <a:picLocks noChangeAspect="1" noChangeArrowheads="1"/>
          </p:cNvPicPr>
          <p:nvPr/>
        </p:nvPicPr>
        <p:blipFill>
          <a:blip r:embed="rId3" cstate="print"/>
          <a:srcRect/>
          <a:stretch>
            <a:fillRect/>
          </a:stretch>
        </p:blipFill>
        <p:spPr bwMode="auto">
          <a:xfrm>
            <a:off x="323528" y="836712"/>
            <a:ext cx="1805961" cy="1806201"/>
          </a:xfrm>
          <a:prstGeom prst="rect">
            <a:avLst/>
          </a:prstGeom>
          <a:noFill/>
        </p:spPr>
      </p:pic>
      <p:pic>
        <p:nvPicPr>
          <p:cNvPr id="19460" name="Picture 4" descr="F:\Фестиваль Интонации моря 2019\Логотипы, Растяжки, Дипломы\Радио Новая россия.png"/>
          <p:cNvPicPr>
            <a:picLocks noChangeAspect="1" noChangeArrowheads="1"/>
          </p:cNvPicPr>
          <p:nvPr/>
        </p:nvPicPr>
        <p:blipFill>
          <a:blip r:embed="rId4" cstate="print"/>
          <a:srcRect/>
          <a:stretch>
            <a:fillRect/>
          </a:stretch>
        </p:blipFill>
        <p:spPr bwMode="auto">
          <a:xfrm>
            <a:off x="323528" y="2852936"/>
            <a:ext cx="1805947" cy="1584176"/>
          </a:xfrm>
          <a:prstGeom prst="rect">
            <a:avLst/>
          </a:prstGeom>
          <a:noFill/>
        </p:spPr>
      </p:pic>
      <p:pic>
        <p:nvPicPr>
          <p:cNvPr id="19461" name="Picture 5" descr="F:\Фестиваль Интонации моря 2019\Логотипы, Растяжки, Дипломы\Новороссийский рабочий.jpg"/>
          <p:cNvPicPr>
            <a:picLocks noChangeAspect="1" noChangeArrowheads="1"/>
          </p:cNvPicPr>
          <p:nvPr/>
        </p:nvPicPr>
        <p:blipFill>
          <a:blip r:embed="rId5" cstate="print"/>
          <a:srcRect/>
          <a:stretch>
            <a:fillRect/>
          </a:stretch>
        </p:blipFill>
        <p:spPr bwMode="auto">
          <a:xfrm>
            <a:off x="2339752" y="1556792"/>
            <a:ext cx="1728192" cy="172819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96752"/>
            <a:ext cx="8229600" cy="1584176"/>
          </a:xfrm>
        </p:spPr>
        <p:txBody>
          <a:bodyPr>
            <a:noAutofit/>
          </a:bodyPr>
          <a:lstStyle/>
          <a:p>
            <a:pPr algn="ctr"/>
            <a:r>
              <a:rPr lang="ru-RU" sz="2400" b="1" i="1" dirty="0" smtClean="0">
                <a:solidFill>
                  <a:schemeClr val="accent2">
                    <a:lumMod val="75000"/>
                  </a:schemeClr>
                </a:solidFill>
                <a:latin typeface="Calibri" pitchFamily="34" charset="0"/>
              </a:rPr>
              <a:t>Организаторами  проекта стали   </a:t>
            </a:r>
            <a:br>
              <a:rPr lang="ru-RU" sz="2400" b="1" i="1" dirty="0" smtClean="0">
                <a:solidFill>
                  <a:schemeClr val="accent2">
                    <a:lumMod val="75000"/>
                  </a:schemeClr>
                </a:solidFill>
                <a:latin typeface="Calibri" pitchFamily="34" charset="0"/>
              </a:rPr>
            </a:br>
            <a:r>
              <a:rPr lang="ru-RU" sz="2400" b="1" i="1" dirty="0" smtClean="0">
                <a:solidFill>
                  <a:schemeClr val="accent2">
                    <a:lumMod val="75000"/>
                  </a:schemeClr>
                </a:solidFill>
                <a:latin typeface="Calibri" pitchFamily="34" charset="0"/>
              </a:rPr>
              <a:t>МБУ  Городской центр национальных культур и  </a:t>
            </a:r>
            <a:br>
              <a:rPr lang="ru-RU" sz="2400" b="1" i="1" dirty="0" smtClean="0">
                <a:solidFill>
                  <a:schemeClr val="accent2">
                    <a:lumMod val="75000"/>
                  </a:schemeClr>
                </a:solidFill>
                <a:latin typeface="Calibri" pitchFamily="34" charset="0"/>
              </a:rPr>
            </a:br>
            <a:r>
              <a:rPr lang="ru-RU" sz="2400" b="1" i="1" dirty="0" smtClean="0">
                <a:solidFill>
                  <a:schemeClr val="accent2">
                    <a:lumMod val="75000"/>
                  </a:schemeClr>
                </a:solidFill>
                <a:latin typeface="Calibri" pitchFamily="34" charset="0"/>
              </a:rPr>
              <a:t>образцовый художественный коллектив городского центра национальных культур - </a:t>
            </a:r>
            <a:br>
              <a:rPr lang="ru-RU" sz="2400" b="1" i="1" dirty="0" smtClean="0">
                <a:solidFill>
                  <a:schemeClr val="accent2">
                    <a:lumMod val="75000"/>
                  </a:schemeClr>
                </a:solidFill>
                <a:latin typeface="Calibri" pitchFamily="34" charset="0"/>
              </a:rPr>
            </a:br>
            <a:r>
              <a:rPr lang="ru-RU" sz="2400" b="1" i="1" dirty="0" smtClean="0">
                <a:solidFill>
                  <a:schemeClr val="accent2">
                    <a:lumMod val="75000"/>
                  </a:schemeClr>
                </a:solidFill>
                <a:latin typeface="Calibri" pitchFamily="34" charset="0"/>
              </a:rPr>
              <a:t>музыкальный  театр – студия  «Гармония» </a:t>
            </a:r>
            <a:br>
              <a:rPr lang="ru-RU" sz="2400" b="1" i="1" dirty="0" smtClean="0">
                <a:solidFill>
                  <a:schemeClr val="accent2">
                    <a:lumMod val="75000"/>
                  </a:schemeClr>
                </a:solidFill>
                <a:latin typeface="Calibri" pitchFamily="34" charset="0"/>
              </a:rPr>
            </a:br>
            <a:endParaRPr lang="ru-RU" sz="2400" b="1" i="1" dirty="0">
              <a:solidFill>
                <a:schemeClr val="accent2">
                  <a:lumMod val="75000"/>
                </a:schemeClr>
              </a:solidFill>
              <a:latin typeface="Calibri" pitchFamily="34" charset="0"/>
            </a:endParaRPr>
          </a:p>
        </p:txBody>
      </p:sp>
      <p:pic>
        <p:nvPicPr>
          <p:cNvPr id="20483" name="Picture 3" descr="F:\Фестиваль Интонации моря 2019\Логотипы, Растяжки, Дипломы\ГЦНК.png"/>
          <p:cNvPicPr>
            <a:picLocks noChangeAspect="1" noChangeArrowheads="1"/>
          </p:cNvPicPr>
          <p:nvPr/>
        </p:nvPicPr>
        <p:blipFill>
          <a:blip r:embed="rId3" cstate="print"/>
          <a:srcRect/>
          <a:stretch>
            <a:fillRect/>
          </a:stretch>
        </p:blipFill>
        <p:spPr bwMode="auto">
          <a:xfrm>
            <a:off x="1187624" y="3068960"/>
            <a:ext cx="2736304" cy="2984538"/>
          </a:xfrm>
          <a:prstGeom prst="rect">
            <a:avLst/>
          </a:prstGeom>
          <a:noFill/>
        </p:spPr>
      </p:pic>
      <p:pic>
        <p:nvPicPr>
          <p:cNvPr id="20485" name="Picture 5" descr="C:\Users\G\AppData\Local\Temp\Rar$DIa6756.33026\гармония-логотип копия копия.png"/>
          <p:cNvPicPr>
            <a:picLocks noChangeAspect="1" noChangeArrowheads="1"/>
          </p:cNvPicPr>
          <p:nvPr/>
        </p:nvPicPr>
        <p:blipFill>
          <a:blip r:embed="rId4" cstate="print"/>
          <a:srcRect/>
          <a:stretch>
            <a:fillRect/>
          </a:stretch>
        </p:blipFill>
        <p:spPr bwMode="auto">
          <a:xfrm>
            <a:off x="5436096" y="3063182"/>
            <a:ext cx="2738407" cy="295810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836712"/>
            <a:ext cx="8229600" cy="1373088"/>
          </a:xfrm>
        </p:spPr>
        <p:txBody>
          <a:bodyPr>
            <a:noAutofit/>
          </a:bodyPr>
          <a:lstStyle/>
          <a:p>
            <a:pPr algn="ctr"/>
            <a:r>
              <a:rPr lang="ru-RU" sz="2400" b="1" i="1" dirty="0" smtClean="0">
                <a:solidFill>
                  <a:schemeClr val="accent2">
                    <a:lumMod val="50000"/>
                  </a:schemeClr>
                </a:solidFill>
                <a:latin typeface="Calibri" pitchFamily="34" charset="0"/>
              </a:rPr>
              <a:t>Первый открытый Новороссийский фестиваль – конкурс  малых театральных форм «Интонации моря» проходил </a:t>
            </a:r>
            <a:br>
              <a:rPr lang="ru-RU" sz="2400" b="1" i="1" dirty="0" smtClean="0">
                <a:solidFill>
                  <a:schemeClr val="accent2">
                    <a:lumMod val="50000"/>
                  </a:schemeClr>
                </a:solidFill>
                <a:latin typeface="Calibri" pitchFamily="34" charset="0"/>
              </a:rPr>
            </a:br>
            <a:r>
              <a:rPr lang="ru-RU" sz="2400" b="1" i="1" dirty="0" smtClean="0">
                <a:solidFill>
                  <a:schemeClr val="accent2">
                    <a:lumMod val="50000"/>
                  </a:schemeClr>
                </a:solidFill>
                <a:latin typeface="Calibri" pitchFamily="34" charset="0"/>
              </a:rPr>
              <a:t> с  18 по 20 ноября 2019 года.</a:t>
            </a:r>
            <a:endParaRPr lang="ru-RU" sz="2400" b="1" i="1" dirty="0">
              <a:solidFill>
                <a:schemeClr val="accent2">
                  <a:lumMod val="50000"/>
                </a:schemeClr>
              </a:solidFill>
              <a:latin typeface="Calibri" pitchFamily="34" charset="0"/>
            </a:endParaRPr>
          </a:p>
        </p:txBody>
      </p:sp>
      <p:pic>
        <p:nvPicPr>
          <p:cNvPr id="21506" name="Picture 2" descr="F:\Фестиваль Интонации моря 2019\для проекта\_MG_0008-01.jpeg - копия.jpg"/>
          <p:cNvPicPr>
            <a:picLocks noGrp="1" noChangeAspect="1" noChangeArrowheads="1"/>
          </p:cNvPicPr>
          <p:nvPr>
            <p:ph idx="1"/>
          </p:nvPr>
        </p:nvPicPr>
        <p:blipFill>
          <a:blip r:embed="rId3" cstate="print"/>
          <a:srcRect/>
          <a:stretch>
            <a:fillRect/>
          </a:stretch>
        </p:blipFill>
        <p:spPr bwMode="auto">
          <a:xfrm>
            <a:off x="1457325" y="2420938"/>
            <a:ext cx="6229350" cy="41529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1600" b="1" i="1" dirty="0" smtClean="0">
                <a:solidFill>
                  <a:schemeClr val="accent2">
                    <a:lumMod val="75000"/>
                  </a:schemeClr>
                </a:solidFill>
                <a:latin typeface="Calibri" pitchFamily="34" charset="0"/>
                <a:cs typeface="Times New Roman" pitchFamily="18" charset="0"/>
              </a:rPr>
              <a:t>В работе жюри приняли участие: Заслуженный артист Кубани, Председатель Краснодарского отделения Союза Театральных Деятелей РФ Анатолий </a:t>
            </a:r>
            <a:r>
              <a:rPr lang="ru-RU" sz="1600" b="1" i="1" dirty="0" err="1" smtClean="0">
                <a:solidFill>
                  <a:schemeClr val="accent2">
                    <a:lumMod val="75000"/>
                  </a:schemeClr>
                </a:solidFill>
                <a:latin typeface="Calibri" pitchFamily="34" charset="0"/>
                <a:cs typeface="Times New Roman" pitchFamily="18" charset="0"/>
              </a:rPr>
              <a:t>Дробязко</a:t>
            </a:r>
            <a:r>
              <a:rPr lang="ru-RU" sz="1600" b="1" i="1" dirty="0" smtClean="0">
                <a:solidFill>
                  <a:schemeClr val="accent2">
                    <a:lumMod val="75000"/>
                  </a:schemeClr>
                </a:solidFill>
                <a:latin typeface="Calibri" pitchFamily="34" charset="0"/>
                <a:cs typeface="Times New Roman" pitchFamily="18" charset="0"/>
              </a:rPr>
              <a:t> (Краснодар), актриса Краснодарского Молодежного театра Юлия Макарова (Краснодар),  Заслуженный работник культуры Кубани, режиссер, педагог, театровед Валерий </a:t>
            </a:r>
            <a:r>
              <a:rPr lang="ru-RU" sz="1600" b="1" i="1" dirty="0" err="1" smtClean="0">
                <a:solidFill>
                  <a:schemeClr val="accent2">
                    <a:lumMod val="75000"/>
                  </a:schemeClr>
                </a:solidFill>
                <a:latin typeface="Calibri" pitchFamily="34" charset="0"/>
                <a:cs typeface="Times New Roman" pitchFamily="18" charset="0"/>
              </a:rPr>
              <a:t>Опитц</a:t>
            </a:r>
            <a:r>
              <a:rPr lang="ru-RU" sz="1600" b="1" i="1" dirty="0" smtClean="0">
                <a:solidFill>
                  <a:schemeClr val="accent2">
                    <a:lumMod val="75000"/>
                  </a:schemeClr>
                </a:solidFill>
                <a:latin typeface="Calibri" pitchFamily="34" charset="0"/>
                <a:cs typeface="Times New Roman" pitchFamily="18" charset="0"/>
              </a:rPr>
              <a:t> (Краснодар), режиссер и руководитель детского театра " Классная компания", финалист Всероссийского конкурса "Живая классика" Татьяна </a:t>
            </a:r>
            <a:r>
              <a:rPr lang="ru-RU" sz="1600" b="1" i="1" dirty="0" err="1" smtClean="0">
                <a:solidFill>
                  <a:schemeClr val="accent2">
                    <a:lumMod val="75000"/>
                  </a:schemeClr>
                </a:solidFill>
                <a:latin typeface="Calibri" pitchFamily="34" charset="0"/>
                <a:cs typeface="Times New Roman" pitchFamily="18" charset="0"/>
              </a:rPr>
              <a:t>Кручевская</a:t>
            </a:r>
            <a:r>
              <a:rPr lang="ru-RU" sz="1600" b="1" i="1" dirty="0" smtClean="0">
                <a:solidFill>
                  <a:schemeClr val="accent2">
                    <a:lumMod val="75000"/>
                  </a:schemeClr>
                </a:solidFill>
                <a:latin typeface="Calibri" pitchFamily="34" charset="0"/>
                <a:cs typeface="Times New Roman" pitchFamily="18" charset="0"/>
              </a:rPr>
              <a:t> (Новороссийск),  Заслуженный артист Грузинской ССР, </a:t>
            </a:r>
            <a:br>
              <a:rPr lang="ru-RU" sz="1600" b="1" i="1" dirty="0" smtClean="0">
                <a:solidFill>
                  <a:schemeClr val="accent2">
                    <a:lumMod val="75000"/>
                  </a:schemeClr>
                </a:solidFill>
                <a:latin typeface="Calibri" pitchFamily="34" charset="0"/>
                <a:cs typeface="Times New Roman" pitchFamily="18" charset="0"/>
              </a:rPr>
            </a:br>
            <a:r>
              <a:rPr lang="ru-RU" sz="1600" b="1" i="1" dirty="0" smtClean="0">
                <a:solidFill>
                  <a:schemeClr val="accent2">
                    <a:lumMod val="75000"/>
                  </a:schemeClr>
                </a:solidFill>
                <a:latin typeface="Calibri" pitchFamily="34" charset="0"/>
                <a:cs typeface="Times New Roman" pitchFamily="18" charset="0"/>
              </a:rPr>
              <a:t>певец Михаил Пожидаев (Новороссийск).</a:t>
            </a:r>
            <a:endParaRPr lang="ru-RU" sz="1600" b="1" i="1" dirty="0">
              <a:solidFill>
                <a:schemeClr val="accent2">
                  <a:lumMod val="75000"/>
                </a:schemeClr>
              </a:solidFill>
              <a:latin typeface="Calibri" pitchFamily="34" charset="0"/>
              <a:cs typeface="Times New Roman" pitchFamily="18" charset="0"/>
            </a:endParaRPr>
          </a:p>
        </p:txBody>
      </p:sp>
      <p:pic>
        <p:nvPicPr>
          <p:cNvPr id="24578" name="Picture 2" descr="F:\Фестиваль Интонации моря 2019\для проекта\жюри.jpg"/>
          <p:cNvPicPr>
            <a:picLocks noGrp="1" noChangeAspect="1" noChangeArrowheads="1"/>
          </p:cNvPicPr>
          <p:nvPr>
            <p:ph idx="1"/>
          </p:nvPr>
        </p:nvPicPr>
        <p:blipFill>
          <a:blip r:embed="rId2" cstate="print"/>
          <a:srcRect/>
          <a:stretch>
            <a:fillRect/>
          </a:stretch>
        </p:blipFill>
        <p:spPr bwMode="auto">
          <a:xfrm>
            <a:off x="1671695" y="2708275"/>
            <a:ext cx="5800610" cy="3865563"/>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77072"/>
            <a:ext cx="8229600" cy="2232248"/>
          </a:xfrm>
        </p:spPr>
        <p:txBody>
          <a:bodyPr>
            <a:noAutofit/>
          </a:bodyPr>
          <a:lstStyle/>
          <a:p>
            <a:pPr algn="ctr"/>
            <a:r>
              <a:rPr lang="ru-RU" sz="2000" b="1" i="1" dirty="0" smtClean="0">
                <a:solidFill>
                  <a:schemeClr val="accent2">
                    <a:lumMod val="50000"/>
                  </a:schemeClr>
                </a:solidFill>
              </a:rPr>
              <a:t>Главная цель и задача проекта :</a:t>
            </a:r>
            <a:r>
              <a:rPr lang="ru-RU" sz="1800" b="1" i="1" u="sng" dirty="0" smtClean="0">
                <a:solidFill>
                  <a:schemeClr val="accent2">
                    <a:lumMod val="50000"/>
                  </a:schemeClr>
                </a:solidFill>
              </a:rPr>
              <a:t/>
            </a:r>
            <a:br>
              <a:rPr lang="ru-RU" sz="1800" b="1" i="1" u="sng" dirty="0" smtClean="0">
                <a:solidFill>
                  <a:schemeClr val="accent2">
                    <a:lumMod val="50000"/>
                  </a:schemeClr>
                </a:solidFill>
              </a:rPr>
            </a:br>
            <a:r>
              <a:rPr lang="ru-RU" sz="1800" b="1" i="1" dirty="0" smtClean="0">
                <a:solidFill>
                  <a:schemeClr val="accent2">
                    <a:lumMod val="50000"/>
                  </a:schemeClr>
                </a:solidFill>
              </a:rPr>
              <a:t/>
            </a:r>
            <a:br>
              <a:rPr lang="ru-RU" sz="1800" b="1" i="1" dirty="0" smtClean="0">
                <a:solidFill>
                  <a:schemeClr val="accent2">
                    <a:lumMod val="50000"/>
                  </a:schemeClr>
                </a:solidFill>
              </a:rPr>
            </a:br>
            <a:r>
              <a:rPr lang="ru-RU" sz="2000" b="1" i="1" dirty="0" smtClean="0">
                <a:solidFill>
                  <a:schemeClr val="accent2">
                    <a:lumMod val="50000"/>
                  </a:schemeClr>
                </a:solidFill>
                <a:latin typeface="Calibri" pitchFamily="34" charset="0"/>
              </a:rPr>
              <a:t>Развитие и популяризация малых форм театрального искусства, способствующих  творческому, эмоциональному и интеллектуальному развитию человека,  воспитанию его художественного вкуса  и  формированию мировоззрения. </a:t>
            </a:r>
            <a:endParaRPr lang="ru-RU" sz="2000" b="1" i="1" dirty="0">
              <a:solidFill>
                <a:schemeClr val="accent2">
                  <a:lumMod val="50000"/>
                </a:schemeClr>
              </a:solidFill>
              <a:latin typeface="Calibri" pitchFamily="34" charset="0"/>
            </a:endParaRPr>
          </a:p>
        </p:txBody>
      </p:sp>
      <p:pic>
        <p:nvPicPr>
          <p:cNvPr id="22530" name="Picture 2" descr="F:\Фестиваль Интонации моря 2019\для проекта\_MG_0111-01.jpeg.jpg"/>
          <p:cNvPicPr>
            <a:picLocks noGrp="1" noChangeAspect="1" noChangeArrowheads="1"/>
          </p:cNvPicPr>
          <p:nvPr>
            <p:ph idx="1"/>
          </p:nvPr>
        </p:nvPicPr>
        <p:blipFill>
          <a:blip r:embed="rId2" cstate="print"/>
          <a:srcRect/>
          <a:stretch>
            <a:fillRect/>
          </a:stretch>
        </p:blipFill>
        <p:spPr bwMode="auto">
          <a:xfrm>
            <a:off x="323528" y="980728"/>
            <a:ext cx="4248472" cy="2832314"/>
          </a:xfrm>
          <a:prstGeom prst="rect">
            <a:avLst/>
          </a:prstGeom>
          <a:noFill/>
        </p:spPr>
      </p:pic>
      <p:pic>
        <p:nvPicPr>
          <p:cNvPr id="22531" name="Picture 3" descr="F:\Фестиваль Интонации моря 2019\для проекта\_MG_0093-01.jpeg.jpg"/>
          <p:cNvPicPr>
            <a:picLocks noChangeAspect="1" noChangeArrowheads="1"/>
          </p:cNvPicPr>
          <p:nvPr/>
        </p:nvPicPr>
        <p:blipFill>
          <a:blip r:embed="rId3" cstate="print"/>
          <a:srcRect/>
          <a:stretch>
            <a:fillRect/>
          </a:stretch>
        </p:blipFill>
        <p:spPr bwMode="auto">
          <a:xfrm>
            <a:off x="4788024" y="980728"/>
            <a:ext cx="4247964" cy="283197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692696"/>
            <a:ext cx="8589640" cy="1800200"/>
          </a:xfrm>
        </p:spPr>
        <p:txBody>
          <a:bodyPr>
            <a:normAutofit fontScale="90000"/>
          </a:bodyPr>
          <a:lstStyle/>
          <a:p>
            <a:pPr algn="ctr"/>
            <a:r>
              <a:rPr lang="ru-RU" sz="2000" b="1" i="1" dirty="0" smtClean="0">
                <a:latin typeface="Calibri" pitchFamily="34" charset="0"/>
              </a:rPr>
              <a:t>Номинации фестиваля  - художественное слово, театральная миниатюра и актерская песня  вызвали  немалый интерес.  В Новороссийск  съехались более  трехсот  участников  со всего Краснодарского края в возрасте от  8 до 65 лет.  115  номеров в  семи  возрастных категориях, в том числе и профессиональной,  составили двухдневную программу фестиваля-конкурса. </a:t>
            </a:r>
            <a:endParaRPr lang="ru-RU" b="1" i="1" dirty="0"/>
          </a:p>
        </p:txBody>
      </p:sp>
      <p:pic>
        <p:nvPicPr>
          <p:cNvPr id="23554" name="Picture 2" descr="F:\Фестиваль Интонации моря 2019\для проекта\_MG_0055-01.jpeg.jpg"/>
          <p:cNvPicPr>
            <a:picLocks noGrp="1" noChangeAspect="1" noChangeArrowheads="1"/>
          </p:cNvPicPr>
          <p:nvPr>
            <p:ph idx="1"/>
          </p:nvPr>
        </p:nvPicPr>
        <p:blipFill>
          <a:blip r:embed="rId2" cstate="print"/>
          <a:srcRect/>
          <a:stretch>
            <a:fillRect/>
          </a:stretch>
        </p:blipFill>
        <p:spPr bwMode="auto">
          <a:xfrm>
            <a:off x="6444208" y="4461116"/>
            <a:ext cx="2484276" cy="1656184"/>
          </a:xfrm>
          <a:prstGeom prst="rect">
            <a:avLst/>
          </a:prstGeom>
          <a:noFill/>
        </p:spPr>
      </p:pic>
      <p:pic>
        <p:nvPicPr>
          <p:cNvPr id="23555" name="Picture 3" descr="F:\Фестиваль Интонации моря 2019\для проекта\_MG_0094-01.jpeg.jpg"/>
          <p:cNvPicPr>
            <a:picLocks noChangeAspect="1" noChangeArrowheads="1"/>
          </p:cNvPicPr>
          <p:nvPr/>
        </p:nvPicPr>
        <p:blipFill>
          <a:blip r:embed="rId3" cstate="print"/>
          <a:srcRect/>
          <a:stretch>
            <a:fillRect/>
          </a:stretch>
        </p:blipFill>
        <p:spPr bwMode="auto">
          <a:xfrm>
            <a:off x="6444208" y="2708920"/>
            <a:ext cx="2520280" cy="1680187"/>
          </a:xfrm>
          <a:prstGeom prst="rect">
            <a:avLst/>
          </a:prstGeom>
          <a:noFill/>
        </p:spPr>
      </p:pic>
      <p:pic>
        <p:nvPicPr>
          <p:cNvPr id="23556" name="Picture 4" descr="F:\Фестиваль Интонации моря 2019\для проекта\_MG_0197-01.jpeg.jpg"/>
          <p:cNvPicPr>
            <a:picLocks noChangeAspect="1" noChangeArrowheads="1"/>
          </p:cNvPicPr>
          <p:nvPr/>
        </p:nvPicPr>
        <p:blipFill>
          <a:blip r:embed="rId4" cstate="print"/>
          <a:srcRect/>
          <a:stretch>
            <a:fillRect/>
          </a:stretch>
        </p:blipFill>
        <p:spPr bwMode="auto">
          <a:xfrm>
            <a:off x="3851920" y="4461115"/>
            <a:ext cx="2520280" cy="1680187"/>
          </a:xfrm>
          <a:prstGeom prst="rect">
            <a:avLst/>
          </a:prstGeom>
          <a:noFill/>
        </p:spPr>
      </p:pic>
      <p:pic>
        <p:nvPicPr>
          <p:cNvPr id="23557" name="Picture 5" descr="F:\Фестиваль Интонации моря 2019\для проекта\_MG_0112-01-01.jpeg.jpg"/>
          <p:cNvPicPr>
            <a:picLocks noChangeAspect="1" noChangeArrowheads="1"/>
          </p:cNvPicPr>
          <p:nvPr/>
        </p:nvPicPr>
        <p:blipFill>
          <a:blip r:embed="rId5" cstate="print"/>
          <a:srcRect/>
          <a:stretch>
            <a:fillRect/>
          </a:stretch>
        </p:blipFill>
        <p:spPr bwMode="auto">
          <a:xfrm>
            <a:off x="3851920" y="2708920"/>
            <a:ext cx="2520280" cy="1680187"/>
          </a:xfrm>
          <a:prstGeom prst="rect">
            <a:avLst/>
          </a:prstGeom>
          <a:noFill/>
        </p:spPr>
      </p:pic>
      <p:pic>
        <p:nvPicPr>
          <p:cNvPr id="1030" name="Picture 6" descr="F:\Фестиваль Интонации моря 2019\для проекта\Интонации моря  (2).jpg"/>
          <p:cNvPicPr>
            <a:picLocks noChangeAspect="1" noChangeArrowheads="1"/>
          </p:cNvPicPr>
          <p:nvPr/>
        </p:nvPicPr>
        <p:blipFill>
          <a:blip r:embed="rId6" cstate="print"/>
          <a:srcRect/>
          <a:stretch>
            <a:fillRect/>
          </a:stretch>
        </p:blipFill>
        <p:spPr bwMode="auto">
          <a:xfrm>
            <a:off x="323528" y="2780928"/>
            <a:ext cx="3312368" cy="331236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97152"/>
            <a:ext cx="8229600" cy="1800200"/>
          </a:xfrm>
        </p:spPr>
        <p:txBody>
          <a:bodyPr>
            <a:normAutofit/>
          </a:bodyPr>
          <a:lstStyle/>
          <a:p>
            <a:pPr algn="ctr"/>
            <a:r>
              <a:rPr lang="ru-RU" sz="1800" b="1" i="1" dirty="0" smtClean="0">
                <a:solidFill>
                  <a:schemeClr val="accent2">
                    <a:lumMod val="50000"/>
                  </a:schemeClr>
                </a:solidFill>
                <a:latin typeface="Cambria" pitchFamily="18" charset="0"/>
              </a:rPr>
              <a:t>В рамках  фестиваля-конкурса   были организованы два мастер-класса. Их провели  Председатель жюри Анатолий </a:t>
            </a:r>
            <a:r>
              <a:rPr lang="ru-RU" sz="1800" b="1" i="1" dirty="0" err="1" smtClean="0">
                <a:solidFill>
                  <a:schemeClr val="accent2">
                    <a:lumMod val="50000"/>
                  </a:schemeClr>
                </a:solidFill>
                <a:latin typeface="Cambria" pitchFamily="18" charset="0"/>
              </a:rPr>
              <a:t>Дробязко</a:t>
            </a:r>
            <a:r>
              <a:rPr lang="ru-RU" sz="1800" b="1" i="1" dirty="0" smtClean="0">
                <a:solidFill>
                  <a:schemeClr val="accent2">
                    <a:lumMod val="50000"/>
                  </a:schemeClr>
                </a:solidFill>
                <a:latin typeface="Cambria" pitchFamily="18" charset="0"/>
              </a:rPr>
              <a:t> и актриса Краснодарского Молодежного театра Юлия Макарова. </a:t>
            </a:r>
            <a:endParaRPr lang="ru-RU" sz="1800" b="1" i="1" dirty="0">
              <a:solidFill>
                <a:schemeClr val="accent2">
                  <a:lumMod val="50000"/>
                </a:schemeClr>
              </a:solidFill>
              <a:latin typeface="Cambria" pitchFamily="18" charset="0"/>
            </a:endParaRPr>
          </a:p>
        </p:txBody>
      </p:sp>
      <p:pic>
        <p:nvPicPr>
          <p:cNvPr id="1026" name="Picture 2" descr="F:\Фестиваль Интонации моря 2019\для проекта\RrLBzsIUxAg.jpg"/>
          <p:cNvPicPr>
            <a:picLocks noGrp="1" noChangeAspect="1" noChangeArrowheads="1"/>
          </p:cNvPicPr>
          <p:nvPr>
            <p:ph idx="1"/>
          </p:nvPr>
        </p:nvPicPr>
        <p:blipFill>
          <a:blip r:embed="rId2" cstate="print"/>
          <a:srcRect/>
          <a:stretch>
            <a:fillRect/>
          </a:stretch>
        </p:blipFill>
        <p:spPr bwMode="auto">
          <a:xfrm>
            <a:off x="755576" y="908720"/>
            <a:ext cx="7677071" cy="432435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64704"/>
            <a:ext cx="8229600" cy="1656184"/>
          </a:xfrm>
        </p:spPr>
        <p:txBody>
          <a:bodyPr>
            <a:noAutofit/>
          </a:bodyPr>
          <a:lstStyle/>
          <a:p>
            <a:pPr algn="ctr"/>
            <a:r>
              <a:rPr lang="ru-RU" sz="2400" b="1" i="1" dirty="0" smtClean="0">
                <a:solidFill>
                  <a:schemeClr val="accent2">
                    <a:lumMod val="75000"/>
                  </a:schemeClr>
                </a:solidFill>
                <a:latin typeface="Cambria" pitchFamily="18" charset="0"/>
              </a:rPr>
              <a:t>Итоги фестиваля —8 </a:t>
            </a:r>
            <a:r>
              <a:rPr lang="ru-RU" sz="2400" b="1" i="1" dirty="0" err="1" smtClean="0">
                <a:solidFill>
                  <a:schemeClr val="accent2">
                    <a:lumMod val="75000"/>
                  </a:schemeClr>
                </a:solidFill>
                <a:latin typeface="Cambria" pitchFamily="18" charset="0"/>
              </a:rPr>
              <a:t>Лауретов</a:t>
            </a:r>
            <a:r>
              <a:rPr lang="ru-RU" sz="2400" b="1" i="1" dirty="0" smtClean="0">
                <a:solidFill>
                  <a:schemeClr val="accent2">
                    <a:lumMod val="75000"/>
                  </a:schemeClr>
                </a:solidFill>
                <a:latin typeface="Cambria" pitchFamily="18" charset="0"/>
              </a:rPr>
              <a:t>  и  34 призера. </a:t>
            </a:r>
            <a:br>
              <a:rPr lang="ru-RU" sz="2400" b="1" i="1" dirty="0" smtClean="0">
                <a:solidFill>
                  <a:schemeClr val="accent2">
                    <a:lumMod val="75000"/>
                  </a:schemeClr>
                </a:solidFill>
                <a:latin typeface="Cambria" pitchFamily="18" charset="0"/>
              </a:rPr>
            </a:br>
            <a:r>
              <a:rPr lang="ru-RU" sz="2400" b="1" i="1" dirty="0" smtClean="0">
                <a:solidFill>
                  <a:schemeClr val="accent2">
                    <a:lumMod val="75000"/>
                  </a:schemeClr>
                </a:solidFill>
                <a:latin typeface="Cambria" pitchFamily="18" charset="0"/>
              </a:rPr>
              <a:t> Гран-при  жюри единодушно присудило Любови </a:t>
            </a:r>
            <a:r>
              <a:rPr lang="ru-RU" sz="2400" b="1" i="1" dirty="0" err="1" smtClean="0">
                <a:solidFill>
                  <a:schemeClr val="accent2">
                    <a:lumMod val="75000"/>
                  </a:schemeClr>
                </a:solidFill>
                <a:latin typeface="Cambria" pitchFamily="18" charset="0"/>
              </a:rPr>
              <a:t>Горбанец</a:t>
            </a:r>
            <a:r>
              <a:rPr lang="ru-RU" sz="2400" b="1" i="1" dirty="0" smtClean="0">
                <a:solidFill>
                  <a:schemeClr val="accent2">
                    <a:lumMod val="75000"/>
                  </a:schemeClr>
                </a:solidFill>
                <a:latin typeface="Cambria" pitchFamily="18" charset="0"/>
              </a:rPr>
              <a:t>  из станицы Ладожской Краснодарского края. </a:t>
            </a:r>
            <a:endParaRPr lang="ru-RU" sz="2400" b="1" i="1" dirty="0">
              <a:solidFill>
                <a:schemeClr val="accent2">
                  <a:lumMod val="75000"/>
                </a:schemeClr>
              </a:solidFill>
              <a:latin typeface="Cambria" pitchFamily="18" charset="0"/>
            </a:endParaRPr>
          </a:p>
        </p:txBody>
      </p:sp>
      <p:pic>
        <p:nvPicPr>
          <p:cNvPr id="4" name="Picture 4"/>
          <p:cNvPicPr>
            <a:picLocks noGrp="1" noChangeAspect="1" noChangeArrowheads="1"/>
          </p:cNvPicPr>
          <p:nvPr>
            <p:ph idx="1"/>
          </p:nvPr>
        </p:nvPicPr>
        <p:blipFill>
          <a:blip r:embed="rId2" cstate="print"/>
          <a:srcRect/>
          <a:stretch>
            <a:fillRect/>
          </a:stretch>
        </p:blipFill>
        <p:spPr bwMode="auto">
          <a:xfrm>
            <a:off x="6948264" y="2492896"/>
            <a:ext cx="2016224" cy="3869648"/>
          </a:xfrm>
          <a:prstGeom prst="rect">
            <a:avLst/>
          </a:prstGeom>
          <a:noFill/>
          <a:ln w="9525">
            <a:noFill/>
            <a:miter lim="800000"/>
            <a:headEnd/>
            <a:tailEnd/>
          </a:ln>
        </p:spPr>
      </p:pic>
      <p:pic>
        <p:nvPicPr>
          <p:cNvPr id="3074" name="Picture 2" descr="F:\Фестиваль Интонации моря 2019\для проекта\Интонации моря  (1).jpg"/>
          <p:cNvPicPr>
            <a:picLocks noChangeAspect="1" noChangeArrowheads="1"/>
          </p:cNvPicPr>
          <p:nvPr/>
        </p:nvPicPr>
        <p:blipFill>
          <a:blip r:embed="rId3" cstate="print"/>
          <a:srcRect/>
          <a:stretch>
            <a:fillRect/>
          </a:stretch>
        </p:blipFill>
        <p:spPr bwMode="auto">
          <a:xfrm>
            <a:off x="3635896" y="2708920"/>
            <a:ext cx="3168352" cy="3168352"/>
          </a:xfrm>
          <a:prstGeom prst="rect">
            <a:avLst/>
          </a:prstGeom>
          <a:noFill/>
        </p:spPr>
      </p:pic>
      <p:pic>
        <p:nvPicPr>
          <p:cNvPr id="3076" name="Picture 4" descr="F:\Фестиваль Интонации моря 2019\для проекта\_MG_0187-01.jpeg.jpg"/>
          <p:cNvPicPr>
            <a:picLocks noChangeAspect="1" noChangeArrowheads="1"/>
          </p:cNvPicPr>
          <p:nvPr/>
        </p:nvPicPr>
        <p:blipFill>
          <a:blip r:embed="rId4" cstate="print"/>
          <a:srcRect/>
          <a:stretch>
            <a:fillRect/>
          </a:stretch>
        </p:blipFill>
        <p:spPr bwMode="auto">
          <a:xfrm>
            <a:off x="395536" y="2276872"/>
            <a:ext cx="3024336" cy="2016224"/>
          </a:xfrm>
          <a:prstGeom prst="rect">
            <a:avLst/>
          </a:prstGeom>
          <a:noFill/>
        </p:spPr>
      </p:pic>
      <p:pic>
        <p:nvPicPr>
          <p:cNvPr id="3077" name="Picture 5" descr="F:\Фестиваль Интонации моря 2019\для проекта\_MG_0157-01-01.jpeg.jpg"/>
          <p:cNvPicPr>
            <a:picLocks noChangeAspect="1" noChangeArrowheads="1"/>
          </p:cNvPicPr>
          <p:nvPr/>
        </p:nvPicPr>
        <p:blipFill>
          <a:blip r:embed="rId5" cstate="print"/>
          <a:srcRect/>
          <a:stretch>
            <a:fillRect/>
          </a:stretch>
        </p:blipFill>
        <p:spPr bwMode="auto">
          <a:xfrm>
            <a:off x="395536" y="4581128"/>
            <a:ext cx="2987824" cy="1991883"/>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836712"/>
            <a:ext cx="8229600" cy="1800200"/>
          </a:xfrm>
        </p:spPr>
        <p:txBody>
          <a:bodyPr>
            <a:noAutofit/>
          </a:bodyPr>
          <a:lstStyle/>
          <a:p>
            <a:pPr algn="ctr"/>
            <a:r>
              <a:rPr lang="ru-RU" sz="1800" b="1" i="1" dirty="0" smtClean="0">
                <a:solidFill>
                  <a:schemeClr val="accent2">
                    <a:lumMod val="50000"/>
                  </a:schemeClr>
                </a:solidFill>
                <a:latin typeface="+mn-lt"/>
              </a:rPr>
              <a:t>Первый  открытый  Новороссийский Фестиваль-конкурс малых театральных форм «Интонации моря»  для участников проводился бесплатно.  Финансирование фестиваля осуществлялось  за счет городской целевой программы «Развитие отрасли Культура г. Новороссийска». </a:t>
            </a:r>
            <a:endParaRPr lang="ru-RU" sz="1800" b="1" i="1" dirty="0">
              <a:solidFill>
                <a:schemeClr val="accent2">
                  <a:lumMod val="50000"/>
                </a:schemeClr>
              </a:solidFill>
              <a:latin typeface="+mn-lt"/>
            </a:endParaRPr>
          </a:p>
        </p:txBody>
      </p:sp>
      <p:pic>
        <p:nvPicPr>
          <p:cNvPr id="4098" name="Picture 2" descr="F:\Фестиваль Интонации моря 2019\для проекта\SUEvzZ0NI-g.jpg"/>
          <p:cNvPicPr>
            <a:picLocks noGrp="1" noChangeAspect="1" noChangeArrowheads="1"/>
          </p:cNvPicPr>
          <p:nvPr>
            <p:ph idx="1"/>
          </p:nvPr>
        </p:nvPicPr>
        <p:blipFill>
          <a:blip r:embed="rId2" cstate="print"/>
          <a:srcRect/>
          <a:stretch>
            <a:fillRect/>
          </a:stretch>
        </p:blipFill>
        <p:spPr bwMode="auto">
          <a:xfrm>
            <a:off x="2699792" y="4509120"/>
            <a:ext cx="3816424" cy="2149720"/>
          </a:xfrm>
          <a:prstGeom prst="rect">
            <a:avLst/>
          </a:prstGeom>
          <a:noFill/>
        </p:spPr>
      </p:pic>
      <p:pic>
        <p:nvPicPr>
          <p:cNvPr id="4099" name="Picture 3" descr="F:\Фестиваль Интонации моря 2019\для проекта\_MG_0208-01-01.jpeg.jpg"/>
          <p:cNvPicPr>
            <a:picLocks noChangeAspect="1" noChangeArrowheads="1"/>
          </p:cNvPicPr>
          <p:nvPr/>
        </p:nvPicPr>
        <p:blipFill>
          <a:blip r:embed="rId3" cstate="print"/>
          <a:srcRect/>
          <a:stretch>
            <a:fillRect/>
          </a:stretch>
        </p:blipFill>
        <p:spPr bwMode="auto">
          <a:xfrm>
            <a:off x="683568" y="2708920"/>
            <a:ext cx="3383868" cy="2255912"/>
          </a:xfrm>
          <a:prstGeom prst="rect">
            <a:avLst/>
          </a:prstGeom>
          <a:noFill/>
        </p:spPr>
      </p:pic>
      <p:pic>
        <p:nvPicPr>
          <p:cNvPr id="4102" name="Picture 6" descr="F:\Фестиваль Интонации моря 2019\Интонации моря фото\hiupp4mRwIk.jpg"/>
          <p:cNvPicPr>
            <a:picLocks noChangeAspect="1" noChangeArrowheads="1"/>
          </p:cNvPicPr>
          <p:nvPr/>
        </p:nvPicPr>
        <p:blipFill>
          <a:blip r:embed="rId4" cstate="print"/>
          <a:srcRect/>
          <a:stretch>
            <a:fillRect/>
          </a:stretch>
        </p:blipFill>
        <p:spPr bwMode="auto">
          <a:xfrm>
            <a:off x="5076056" y="2708920"/>
            <a:ext cx="3384057" cy="2256479"/>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908720"/>
            <a:ext cx="4608512" cy="2304256"/>
          </a:xfrm>
        </p:spPr>
        <p:txBody>
          <a:bodyPr>
            <a:normAutofit/>
          </a:bodyPr>
          <a:lstStyle/>
          <a:p>
            <a:pPr algn="ctr"/>
            <a:r>
              <a:rPr lang="ru-RU" sz="2000" b="1" dirty="0" smtClean="0">
                <a:solidFill>
                  <a:schemeClr val="accent2">
                    <a:lumMod val="50000"/>
                  </a:schemeClr>
                </a:solidFill>
                <a:latin typeface="+mn-lt"/>
              </a:rPr>
              <a:t>Открытый фестиваль – конкурс малых театральных форм «Интонации моря» родился в городе-герое Новороссийске в год театра. </a:t>
            </a:r>
            <a:endParaRPr lang="ru-RU" sz="2000" b="1" dirty="0">
              <a:solidFill>
                <a:schemeClr val="accent2">
                  <a:lumMod val="50000"/>
                </a:schemeClr>
              </a:solidFill>
              <a:latin typeface="+mn-lt"/>
            </a:endParaRPr>
          </a:p>
        </p:txBody>
      </p:sp>
      <p:pic>
        <p:nvPicPr>
          <p:cNvPr id="5122" name="Picture 2" descr="F:\Фестиваль Интонации моря 2019\Интонации моря фото\DSC04747.JPG"/>
          <p:cNvPicPr>
            <a:picLocks noGrp="1" noChangeAspect="1" noChangeArrowheads="1"/>
          </p:cNvPicPr>
          <p:nvPr>
            <p:ph idx="1"/>
          </p:nvPr>
        </p:nvPicPr>
        <p:blipFill>
          <a:blip r:embed="rId2" cstate="print"/>
          <a:srcRect/>
          <a:stretch>
            <a:fillRect/>
          </a:stretch>
        </p:blipFill>
        <p:spPr bwMode="auto">
          <a:xfrm>
            <a:off x="251520" y="3429000"/>
            <a:ext cx="5113554" cy="2880320"/>
          </a:xfrm>
          <a:prstGeom prst="rect">
            <a:avLst/>
          </a:prstGeom>
          <a:noFill/>
        </p:spPr>
      </p:pic>
      <p:pic>
        <p:nvPicPr>
          <p:cNvPr id="5123" name="Picture 3" descr="F:\Фестиваль Интонации моря 2019\Интонации моря фото\DSC04736.JPG"/>
          <p:cNvPicPr>
            <a:picLocks noChangeAspect="1" noChangeArrowheads="1"/>
          </p:cNvPicPr>
          <p:nvPr/>
        </p:nvPicPr>
        <p:blipFill>
          <a:blip r:embed="rId3" cstate="print"/>
          <a:srcRect/>
          <a:stretch>
            <a:fillRect/>
          </a:stretch>
        </p:blipFill>
        <p:spPr bwMode="auto">
          <a:xfrm>
            <a:off x="4860032" y="908720"/>
            <a:ext cx="3960440" cy="2376264"/>
          </a:xfrm>
          <a:prstGeom prst="rect">
            <a:avLst/>
          </a:prstGeom>
          <a:noFill/>
        </p:spPr>
      </p:pic>
      <p:sp>
        <p:nvSpPr>
          <p:cNvPr id="6" name="Прямоугольник 5"/>
          <p:cNvSpPr/>
          <p:nvPr/>
        </p:nvSpPr>
        <p:spPr>
          <a:xfrm rot="10800000" flipV="1">
            <a:off x="5580112" y="3447147"/>
            <a:ext cx="2952328" cy="2862322"/>
          </a:xfrm>
          <a:prstGeom prst="rect">
            <a:avLst/>
          </a:prstGeom>
        </p:spPr>
        <p:txBody>
          <a:bodyPr wrap="square">
            <a:spAutoFit/>
          </a:bodyPr>
          <a:lstStyle/>
          <a:p>
            <a:pPr algn="ctr"/>
            <a:r>
              <a:rPr lang="ru-RU" sz="2000" b="1" dirty="0" smtClean="0">
                <a:solidFill>
                  <a:schemeClr val="accent2">
                    <a:lumMod val="50000"/>
                  </a:schemeClr>
                </a:solidFill>
              </a:rPr>
              <a:t>Пусть 2019 год станет для этого,  очень нужного для развития культуры проекта,  не только отправной точкой, но и залогом долгой творческой жизни!</a:t>
            </a:r>
            <a:endParaRPr lang="ru-RU" sz="2000" b="1" dirty="0">
              <a:solidFill>
                <a:schemeClr val="accent2">
                  <a:lumMod val="50000"/>
                </a:schemeClr>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342</TotalTime>
  <Words>364</Words>
  <Application>Microsoft Office PowerPoint</Application>
  <PresentationFormat>Экран (4:3)</PresentationFormat>
  <Paragraphs>24</Paragraphs>
  <Slides>15</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Городская</vt:lpstr>
      <vt:lpstr>    Открытый  фестиваль-конкурс  малых театральных форм  «Интонации моря» </vt:lpstr>
      <vt:lpstr>Идея проведения первого открытого Новороссийского фестиваля-конкурса малых театральных форм «Интонации моря»  родилась в  стенах городского  центра национальных культур,  в 2019 году.  </vt:lpstr>
      <vt:lpstr>Символом    фестиваля стала черноморская ракушка, запечатленная на прозрачном пьедестале</vt:lpstr>
      <vt:lpstr>Учредителем фестиваля-конкурса «Интонации моря»  стало  Управление культуры администрации г.Новороссийска,  поддержавшее и профинансировавшее проект .  А также методический центр развития культуры, искусства и народного творчества. </vt:lpstr>
      <vt:lpstr>Слайд 5</vt:lpstr>
      <vt:lpstr>Работу фестиваля  освещали  телевидение   ВГТРК «Кубань»,  радио «Новая Россия», газета «Новороссийский Рабочий»,   и другие средства массовой информации. Главным  Информационным партнером проекта стало Новороссийское телевидение .</vt:lpstr>
      <vt:lpstr>Организаторами  проекта стали    МБУ  Городской центр национальных культур и   образцовый художественный коллектив городского центра национальных культур -  музыкальный  театр – студия  «Гармония»  </vt:lpstr>
      <vt:lpstr>Первый открытый Новороссийский фестиваль – конкурс  малых театральных форм «Интонации моря» проходил   с  18 по 20 ноября 2019 года.</vt:lpstr>
      <vt:lpstr>В работе жюри приняли участие: Заслуженный артист Кубани, Председатель Краснодарского отделения Союза Театральных Деятелей РФ Анатолий Дробязко (Краснодар), актриса Краснодарского Молодежного театра Юлия Макарова (Краснодар),  Заслуженный работник культуры Кубани, режиссер, педагог, театровед Валерий Опитц (Краснодар), режиссер и руководитель детского театра " Классная компания", финалист Всероссийского конкурса "Живая классика" Татьяна Кручевская (Новороссийск),  Заслуженный артист Грузинской ССР,  певец Михаил Пожидаев (Новороссийск).</vt:lpstr>
      <vt:lpstr>Главная цель и задача проекта :  Развитие и популяризация малых форм театрального искусства, способствующих  творческому, эмоциональному и интеллектуальному развитию человека,  воспитанию его художественного вкуса  и  формированию мировоззрения. </vt:lpstr>
      <vt:lpstr>Номинации фестиваля  - художественное слово, театральная миниатюра и актерская песня  вызвали  немалый интерес.  В Новороссийск  съехались более  трехсот  участников  со всего Краснодарского края в возрасте от  8 до 65 лет.  115  номеров в  семи  возрастных категориях, в том числе и профессиональной,  составили двухдневную программу фестиваля-конкурса. </vt:lpstr>
      <vt:lpstr>В рамках  фестиваля-конкурса   были организованы два мастер-класса. Их провели  Председатель жюри Анатолий Дробязко и актриса Краснодарского Молодежного театра Юлия Макарова. </vt:lpstr>
      <vt:lpstr>Итоги фестиваля —8 Лауретов  и  34 призера.   Гран-при  жюри единодушно присудило Любови Горбанец  из станицы Ладожской Краснодарского края. </vt:lpstr>
      <vt:lpstr>Первый  открытый  Новороссийский Фестиваль-конкурс малых театральных форм «Интонации моря»  для участников проводился бесплатно.  Финансирование фестиваля осуществлялось  за счет городской целевой программы «Развитие отрасли Культура г. Новороссийска». </vt:lpstr>
      <vt:lpstr>Открытый фестиваль – конкурс малых театральных форм «Интонации моря» родился в городе-герое Новороссийске в год театра.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Первый открытый фестиваль-конкурс малых театральных форм «Интонации моря»</dc:title>
  <dc:creator>G</dc:creator>
  <cp:lastModifiedBy>G</cp:lastModifiedBy>
  <cp:revision>39</cp:revision>
  <dcterms:created xsi:type="dcterms:W3CDTF">2020-02-19T06:27:46Z</dcterms:created>
  <dcterms:modified xsi:type="dcterms:W3CDTF">2020-02-19T12:31:07Z</dcterms:modified>
</cp:coreProperties>
</file>